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0" r:id="rId5"/>
    <p:sldId id="263" r:id="rId6"/>
    <p:sldId id="305" r:id="rId7"/>
    <p:sldId id="308" r:id="rId8"/>
    <p:sldId id="309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1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F243DD-F15D-4F86-829B-6E3D1ABEC272}" type="datetime1">
              <a:rPr lang="ru-RU" noProof="1" smtClean="0"/>
              <a:t>15.11.2022</a:t>
            </a:fld>
            <a:endParaRPr lang="ru-RU" noProof="1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35B55E-2A86-48BB-84DD-1C19DCCF4E6D}" type="datetime1">
              <a:rPr lang="ru-RU" noProof="1" smtClean="0"/>
              <a:t>15.11.2022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09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241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2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70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75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ru-RU" sz="4000" noProof="0"/>
              <a:t>Образец заголовка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Полилиния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95" name="Полилиния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96" name="Полилиния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97" name="Полилиния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99" name="Полилиния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0" name="Полилиния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1" name="Полилиния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2" name="Полилиния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3" name="Полилиния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4" name="Полилиния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5" name="Полилиния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6" name="Полилиния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7" name="Полилиния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8" name="Полилиния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09" name="Полилиния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0" name="Полилиния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1" name="Полилиния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2" name="Полилиния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3" name="Полилиния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4" name="Полилиния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5" name="Полилиния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6" name="Полилиния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7" name="Полилиния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8" name="Полилиния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9" name="Полилиния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0" name="Полилиния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1" name="Полилиния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2" name="Полилиния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3" name="Полилиния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4" name="Полилиния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5" name="Полилиния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6" name="Полилиния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7" name="Полилиния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8" name="Полилиния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9" name="Полилиния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0" name="Полилиния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1" name="Полилиния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2" name="Полилиния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3" name="Полилиния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4" name="Полилиния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5" name="Полилиния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6" name="Полилиния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7" name="Полилиния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8" name="Полилиния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9" name="Полилиния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0" name="Полилиния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1" name="Полилиния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2" name="Полилиния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3" name="Полилиния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4" name="Полилиния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5" name="Полилиния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6" name="Полилиния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7" name="Полилиния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8" name="Полилиния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9" name="Полилиния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0" name="Полилиния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1" name="Полилиния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2" name="Полилиния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3" name="Полилиния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4" name="Полилиния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5" name="Полилиния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6" name="Полилиния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7" name="Полилиния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8" name="Полилиния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9" name="Полилиния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0" name="Полилиния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1" name="Полилиния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2" name="Полилиния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3" name="Полилиния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4" name="Полилиния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5" name="Полилиния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6" name="Полилиния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7" name="Полилиния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8" name="Полилиния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9" name="Полилиния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0" name="Полилиния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1" name="Полилиния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2" name="Полилиния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3" name="Полилиния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4" name="Полилиния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Содержимое 3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Резю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Образец текста нижнего колонтитула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Полилиния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7" name="Полилиния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9" name="Полилиния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0" name="Полилиния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1" name="Полилиния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6" name="Полилиния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7" name="Полилиния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8" name="Полилиния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9" name="Полилиния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0" name="Полилиния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1" name="Полилиния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2" name="Полилиния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3" name="Полилиния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4" name="Полилиния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5" name="Полилиния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7" name="Полилиния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8" name="Полилиния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9" name="Полилиния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0" name="Полилиния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1" name="Полилиния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2" name="Полилиния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3" name="Полилиния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4" name="Полилиния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5" name="Полилиния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6" name="Полилиния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7" name="Полилиния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8" name="Полилиния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9" name="Полилиния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0" name="Полилиния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1" name="Полилиния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2" name="Полилиния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3" name="Полилиния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4" name="Полилиния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5" name="Полилиния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6" name="Полилиния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7" name="Полилиния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8" name="Полилиния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9" name="Полилиния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0" name="Полилиния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1" name="Полилиния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2" name="Полилиния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3" name="Полилиния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4" name="Полилиния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5" name="Полилиния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6" name="Полилиния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7" name="Полилиния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8" name="Полилиния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9" name="Полилиния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74" name="Рисунок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5" name="Рисунок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0" name="Объект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20XX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Полилиния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2" name="Полилиния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7" name="Полилиния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9" name="Полилиния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0" name="Полилиния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1" name="Полилиния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6" name="Полилиния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7" name="Полилиния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8" name="Полилиния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9" name="Полилиния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0" name="Полилиния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1" name="Полилиния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2" name="Полилиния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3" name="Полилиния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4" name="Полилиния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5" name="Полилиния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7" name="Полилиния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8" name="Полилиния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9" name="Полилиния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0" name="Полилиния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1" name="Полилиния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2" name="Полилиния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3" name="Полилиния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4" name="Полилиния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5" name="Полилиния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6" name="Полилиния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7" name="Полилиния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8" name="Полилиния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9" name="Полилиния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50" name="Полилиния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7" name="Заголовок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0" name="Нижний колонтитул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ru-RU" noProof="0" dirty="0"/>
              <a:t>Образец текста нижнего колонтитула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Полилиния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6" name="Полилиния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7" name="Полилиния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8" name="Полилиния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9" name="Полилиния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0" name="Полилиния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1" name="Полилиния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2" name="Полилиния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3" name="Полилиния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4" name="Полилиния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5" name="Полилиния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6" name="Полилиния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7" name="Полилиния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8" name="Полилиния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9" name="Полилиния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0" name="Полилиния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1" name="Полилиния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2" name="Полилиния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3" name="Полилиния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4" name="Полилиния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5" name="Полилиния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6" name="Полилиния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79" name="Рисунок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8" name="Дата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20XX</a:t>
            </a:r>
          </a:p>
        </p:txBody>
      </p:sp>
      <p:sp>
        <p:nvSpPr>
          <p:cNvPr id="81" name="Номер слайда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/>
              <a:t>Заголовок слайда</a:t>
            </a:r>
          </a:p>
        </p:txBody>
      </p:sp>
      <p:sp>
        <p:nvSpPr>
          <p:cNvPr id="77" name="Нижний колонтитул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текста нижнего колонтитула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Полилиния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17" name="Полилиния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19" name="Полилиния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0" name="Полилиния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1" name="Полилиния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6" name="Полилиния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7" name="Полилиния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8" name="Полилиния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29" name="Полилиния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0" name="Полилиния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1" name="Полилиния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2" name="Полилиния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3" name="Полилиния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4" name="Полилиния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5" name="Полилиния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7" name="Полилиния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8" name="Полилиния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39" name="Полилиния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0" name="Полилиния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1" name="Полилиния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2" name="Полилиния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3" name="Полилиния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4" name="Полилиния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5" name="Полилиния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6" name="Полилиния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7" name="Полилиния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8" name="Полилиния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49" name="Полилиния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0" name="Полилиния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1" name="Полилиния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2" name="Полилиния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3" name="Полилиния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4" name="Полилиния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5" name="Полилиния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6" name="Полилиния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7" name="Полилиния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8" name="Полилиния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59" name="Полилиния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0" name="Полилиния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1" name="Полилиния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2" name="Полилиния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3" name="Полилиния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4" name="Полилиния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5" name="Полилиния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6" name="Полилиния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7" name="Полилиния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8" name="Полилиния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69" name="Полилиния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70" name="Полилиния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71" name="Полилиния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  <p:sp>
          <p:nvSpPr>
            <p:cNvPr id="72" name="Полилиния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latin typeface="Calibri" panose="020F0502020204030204" pitchFamily="34" charset="0"/>
              </a:endParaRPr>
            </a:p>
          </p:txBody>
        </p:sp>
      </p:grpSp>
      <p:sp>
        <p:nvSpPr>
          <p:cNvPr id="74" name="Рисунок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1"/>
              <a:t>Вставка рисунка</a:t>
            </a:r>
          </a:p>
        </p:txBody>
      </p:sp>
      <p:sp>
        <p:nvSpPr>
          <p:cNvPr id="75" name="Рисунок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1"/>
              <a:t>Вставка рисунка</a:t>
            </a:r>
          </a:p>
        </p:txBody>
      </p:sp>
      <p:sp>
        <p:nvSpPr>
          <p:cNvPr id="73" name="Рисунок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1"/>
              <a:t>Вставка рисунка</a:t>
            </a:r>
          </a:p>
        </p:txBody>
      </p:sp>
      <p:sp>
        <p:nvSpPr>
          <p:cNvPr id="76" name="Рисунок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1"/>
              <a:t>Вставка рисунка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ru-RU" noProof="1"/>
              <a:t>20XX</a:t>
            </a:r>
          </a:p>
        </p:txBody>
      </p:sp>
      <p:sp>
        <p:nvSpPr>
          <p:cNvPr id="78" name="Номер слайда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Полилиния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2" name="Полилиния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" name="Полилиния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" name="Полилиния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" name="Полилиния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" name="Полилиния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6" name="Полилиния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7" name="Полилиния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8" name="Полилиния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9" name="Полилиния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0" name="Полилиния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1" name="Полилиния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2" name="Полилиния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3" name="Полилиния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4" name="Полилиния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5" name="Полилиния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7" name="Полилиния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8" name="Полилиния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39" name="Полилиния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0" name="Полилиния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1" name="Полилиния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2" name="Полилиния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3" name="Полилиния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4" name="Полилиния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5" name="Полилиния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6" name="Полилиния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7" name="Полилиния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8" name="Полилиния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49" name="Полилиния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0" name="Полилиния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1" name="Полилиния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2" name="Полилиния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3" name="Полилиния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4" name="Полилиния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5" name="Полилиния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6" name="Полилиния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7" name="Полилиния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8" name="Полилиния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59" name="Полилиния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60" name="Полилиния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61" name="Полилиния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</p:grp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5" name="Нижний колонтитул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8" name="Рисунок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69" name="Рисунок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0" name="Рисунок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64" name="Дата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67" name="Номер слайда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ерерыв и разбиение на сек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10" name="Заголовок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sz="1200" noProof="0"/>
              <a:t>Образец подзаголовка</a:t>
            </a:r>
          </a:p>
        </p:txBody>
      </p:sp>
      <p:sp>
        <p:nvSpPr>
          <p:cNvPr id="111" name="Рисунок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Полилиния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5" name="Полилиния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6" name="Полилиния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7" name="Полилиния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8" name="Полилиния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9" name="Полилиния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Полилиния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1" name="Полилиния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2" name="Полилиния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3" name="Полилиния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4" name="Полилиния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5" name="Полилиния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6" name="Полилиния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7" name="Полилиния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8" name="Полилиния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9" name="Полилиния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0" name="Полилиния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1" name="Полилиния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2" name="Полилиния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3" name="Полилиния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4" name="Полилиния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5" name="Полилиния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6" name="Полилиния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7" name="Полилиния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8" name="Полилиния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9" name="Полилиния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Полилиния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1" name="Полилиния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2" name="Полилиния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" name="Полилиния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4" name="Полилиния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5" name="Полилиния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6" name="Полилиния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7" name="Полилиния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8" name="Полилиния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Полилиния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0" name="Полилиния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1" name="Полилиния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2" name="Полилиния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3" name="Полилиния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4" name="Полилиния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5" name="Полилиния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6" name="Полилиния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Полилиния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8" name="Полилиния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9" name="Полилиния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0" name="Полилиния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1" name="Полилиния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2" name="Полилиния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3" name="Полилиния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4" name="Полилиния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5" name="Полилиния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6" name="Полилиния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7" name="Полилиния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8" name="Полилиния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9" name="Полилиния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0" name="Полилиния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1" name="Полилиния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2" name="Полилиния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3" name="Полилиния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" name="Полилиния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5" name="Полилиния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6" name="Полилиния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7" name="Полилиния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8" name="Полилиния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9" name="Полилиния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0" name="Полилиния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1" name="Полилиния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2" name="Полилиния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3" name="Полилиния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Полилиния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5" name="Полилиния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" name="Полилиния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7" name="Полилиния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" name="Полилиния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9" name="Полилиния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0" name="Полилиния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2" name="Полилиния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3" name="Полилиния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4" name="Полилиния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5" name="Полилиния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6" name="Полилиния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7" name="Полилиния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8" name="Полилиния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" name="Полилиния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0" name="Полилиния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1" name="Полилиния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2" name="Полилиния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" name="Полилиния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" name="Полилиния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5" name="Полилиния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" name="Полилиния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7" name="Полилиния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8" name="Полилиния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9" name="Полилиния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0" name="Полилиния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1" name="Полилиния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2" name="Полилиния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аблица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2" name="Полилиния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7" name="Полилиния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19" name="Полилиния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0" name="Полилиния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1" name="Полилиния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6" name="Полилиния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7" name="Полилиния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8" name="Полилиния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29" name="Полилиния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0" name="Полилиния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1" name="Полилиния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2" name="Полилиния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3" name="Полилиния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4" name="Полилиния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5" name="Полилиния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7" name="Полилиния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8" name="Полилиния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39" name="Полилиния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0" name="Полилиния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1" name="Полилиния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2" name="Полилиния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3" name="Полилиния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4" name="Полилиния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5" name="Полилиния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6" name="Полилиния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7" name="Полилиния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8" name="Полилиния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49" name="Полилиния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0" name="Полилиния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1" name="Полилиния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2" name="Полилиния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3" name="Полилиния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4" name="Полилиния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5" name="Полилиния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6" name="Полилиния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7" name="Полилиния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8" name="Полилиния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59" name="Полилиния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0" name="Полилиния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1" name="Полилиния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2" name="Полилиния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3" name="Полилиния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4" name="Полилиния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5" name="Полилиния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6" name="Полилиния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7" name="Полилиния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8" name="Полилиния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69" name="Полилиния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0" name="Полилиния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1" name="Полилиния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2" name="Полилиния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3" name="Полилиния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4" name="Полилиния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5" name="Полилиния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6" name="Полилиния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7" name="Полилиния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8" name="Полилиния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79" name="Полилиния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0" name="Полилиния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1" name="Полилиния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2" name="Полилиния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3" name="Полилиния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4" name="Полилиния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5" name="Полилиния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6" name="Полилиния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7" name="Полилиния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8" name="Полилиния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89" name="Полилиния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90" name="Полилиния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91" name="Полилиния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  <p:sp>
          <p:nvSpPr>
            <p:cNvPr id="92" name="Полилиния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94" name="Рисунок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96" name="Подзаголовок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Образец текста нижнего колонтитула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20XX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Команд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noProof="0">
                <a:latin typeface="Calibri" panose="020F0502020204030204" pitchFamily="34" charset="0"/>
              </a:rPr>
              <a:t>Образец текста нижнего колонтитула</a:t>
            </a:r>
          </a:p>
        </p:txBody>
      </p:sp>
      <p:sp>
        <p:nvSpPr>
          <p:cNvPr id="128" name="Рисунок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9" name="Рисунок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0" name="Рисунок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1" name="Рисунок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2" name="Текст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25" name="Текст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134" name="Текст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3" name="Текст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136" name="Текст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5" name="Текст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138" name="Текст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7" name="Текст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127" name="Дата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139" name="Группа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Полилиния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1" name="Полилиния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2" name="Полилиния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3" name="Полилиния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4" name="Полилиния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5" name="Полилиния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6" name="Полилиния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7" name="Полилиния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8" name="Полилиния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49" name="Полилиния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0" name="Полилиния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1" name="Полилиния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2" name="Полилиния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3" name="Полилиния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4" name="Полилиния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5" name="Полилиния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6" name="Полилиния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7" name="Полилиния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8" name="Полилиния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59" name="Полилиния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0" name="Полилиния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1" name="Полилиния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2" name="Полилиния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3" name="Полилиния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4" name="Полилиния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5" name="Полилиния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6" name="Полилиния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7" name="Полилиния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8" name="Полилиния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69" name="Полилиния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0" name="Полилиния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1" name="Полилиния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2" name="Полилиния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3" name="Полилиния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4" name="Полилиния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5" name="Полилиния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6" name="Полилиния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7" name="Полилиния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8" name="Полилиния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79" name="Полилиния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0" name="Полилиния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1" name="Полилиния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2" name="Полилиния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3" name="Полилиния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4" name="Полилиния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5" name="Полилиния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6" name="Полилиния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7" name="Полилиния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8" name="Полилиния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89" name="Полилиния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0" name="Полилиния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1" name="Полилиния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2" name="Полилиния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3" name="Полилиния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4" name="Полилиния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5" name="Полилиния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6" name="Полилиния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7" name="Полилиния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8" name="Полилиния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199" name="Полилиния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0" name="Полилиния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1" name="Полилиния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2" name="Полилиния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3" name="Полилиния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4" name="Полилиния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5" name="Полилиния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6" name="Полилиния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7" name="Полилиния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8" name="Полилиния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09" name="Полилиния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0" name="Полилиния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1" name="Полилиния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2" name="Полилиния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3" name="Полилиния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4" name="Полилиния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5" name="Полилиния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6" name="Полилиния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7" name="Полилиния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8" name="Полилиния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19" name="Полилиния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0" name="Полилиния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1" name="Полилиния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2" name="Полилиния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3" name="Полилиния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4" name="Полилиния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5" name="Полилиния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6" name="Полилиния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7" name="Полилиния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8" name="Полилиния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29" name="Полилиния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0" name="Полилиния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1" name="Полилиния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2" name="Полилиния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3" name="Полилиния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4" name="Полилиния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5" name="Полилиния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6" name="Полилиния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7" name="Полилиния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8" name="Полилиния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39" name="Полилиния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40" name="Полилиния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41" name="Полилиния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42" name="Полилиния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43" name="Полилиния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44" name="Полилиния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45" name="Полилиния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  <p:sp>
          <p:nvSpPr>
            <p:cNvPr id="246" name="Полилиния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8" name="Объект 7" descr="Заполнитель контента временной шкалы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Содержимое с 2 столбцами (слайд для сравнен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Полилиния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Полилиния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Полилиния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Полилиния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Полилиния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Полилиния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Полилиния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Полилиния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Полилиния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Полилиния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Полилиния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Полилиния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4" name="Полилиния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Полилиния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Полилиния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Полилиния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Полилиния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Полилиния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Полилиния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Полилиния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Полилиния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Полилиния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Полилиния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Полилиния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Полилиния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Полилиния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Полилиния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Полилиния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Полилиния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Полилиния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Полилиния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Полилиния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5" name="Полилиния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6" name="Полилиния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Полилиния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Полилиния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9" name="Полилиния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0" name="Полилиния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" name="Полилиния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Полилиния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3" name="Полилиния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Полилиния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Полилиния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6" name="Полилиния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7" name="Полилиния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Полилиния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" name="Полилиния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Полилиния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Полилиния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Полилиния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3" name="Полилиния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Полилиния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1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1"/>
              <a:t>Образец текста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1"/>
              <a:t>20XX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fld id="{4C8B8A27-DF03-4546-BA93-21C967D57E5C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30400" eaLnBrk="1" hangingPunct="1">
        <a:lnSpc>
          <a:spcPct val="150000"/>
        </a:lnSpc>
        <a:spcBef>
          <a:spcPts val="500"/>
        </a:spcBef>
        <a:defRPr>
          <a:solidFill>
            <a:schemeClr val="tx2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547200" indent="-284400" algn="l" eaLnBrk="1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b="1">
          <a:solidFill>
            <a:schemeClr val="tx2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547200" eaLnBrk="1" hangingPunct="1">
        <a:lnSpc>
          <a:spcPct val="150000"/>
        </a:lnSpc>
        <a:spcBef>
          <a:spcPts val="500"/>
        </a:spcBef>
        <a:defRPr>
          <a:solidFill>
            <a:schemeClr val="tx2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835200" indent="-284400" eaLnBrk="1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Calibri" panose="020F0502020204030204" pitchFamily="34" charset="0"/>
          <a:cs typeface="Calibri" panose="020F0502020204030204" pitchFamily="34" charset="0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b="1" noProof="1">
                <a:latin typeface="Calibri" panose="020F0502020204030204" pitchFamily="34" charset="0"/>
                <a:cs typeface="Calibri" panose="020F0502020204030204" pitchFamily="34" charset="0"/>
              </a:rPr>
              <a:t>Колективне несвідоме та архетипи К. Юнга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/>
          <a:lstStyle/>
          <a:p>
            <a:pPr rtl="0"/>
            <a:r>
              <a:rPr lang="ru-RU" noProof="1"/>
              <a:t>Гоша Д О</a:t>
            </a:r>
          </a:p>
        </p:txBody>
      </p:sp>
      <p:pic>
        <p:nvPicPr>
          <p:cNvPr id="100" name="Рисунок 99" descr="Фотография пляжа с серфингистом на заднем плане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/>
          <a:p>
            <a:pPr rtl="0"/>
            <a:r>
              <a:rPr lang="ru-RU" b="1" noProof="1">
                <a:latin typeface="Calibri" panose="020F0502020204030204" pitchFamily="34" charset="0"/>
                <a:cs typeface="Calibri" panose="020F0502020204030204" pitchFamily="34" charset="0"/>
              </a:rPr>
              <a:t>Введення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Як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глибокий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психолог, Юнг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досліджував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міфологію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та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художню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творчість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ряду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стародавніх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цивілізацій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і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відкрив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архетипічні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символи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лежать в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їх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основі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 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Виявилося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існує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значна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кількість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таких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символів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притаманних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усім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архаїчним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культурам, і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навіть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тим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які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були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настільки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розділені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в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часі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та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просторі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прямий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контакт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між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ними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був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явно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неможливий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 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Йому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також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вдалося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виявити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те,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він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вважав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слідами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таких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символів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у снах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пацієнтів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психотерапії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 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Це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більше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зміцнило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Юнга, як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глибинного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психолога, 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його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відданості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ідеї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колективного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несвідомого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</a:t>
            </a:r>
            <a:endParaRPr lang="ru-RU" noProof="1"/>
          </a:p>
        </p:txBody>
      </p:sp>
      <p:pic>
        <p:nvPicPr>
          <p:cNvPr id="7" name="Рисунок 6" descr="Фотография трех серфингистов, бегущих в океан с досками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4" b="1724"/>
          <a:stretch/>
        </p:blipFill>
        <p:spPr>
          <a:xfrm>
            <a:off x="9546336" y="877824"/>
            <a:ext cx="2651760" cy="1709928"/>
          </a:xfrm>
        </p:spPr>
      </p:pic>
      <p:pic>
        <p:nvPicPr>
          <p:cNvPr id="8" name="Рисунок 7" descr="Фотография волны 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661" b="1661"/>
          <a:stretch/>
        </p:blipFill>
        <p:spPr>
          <a:xfrm>
            <a:off x="9546336" y="2587752"/>
            <a:ext cx="2651760" cy="1709928"/>
          </a:xfrm>
        </p:spPr>
      </p:pic>
      <p:pic>
        <p:nvPicPr>
          <p:cNvPr id="9" name="Рисунок 8" descr="Фотография серфингистки, гребущей в океане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686" b="1686"/>
          <a:stretch/>
        </p:blipFill>
        <p:spPr>
          <a:xfrm>
            <a:off x="9546336" y="4279392"/>
            <a:ext cx="2651760" cy="1709928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ru-RU" noProof="1" dirty="0" smtClean="0"/>
              <a:pPr rtl="0"/>
              <a:t>2</a:t>
            </a:fld>
            <a:endParaRPr lang="ru-RU" noProof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684AB2-7B25-4516-80C8-299DA9610D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ru-RU" noProof="1"/>
              <a:t>2022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3C142BB4-D21A-413E-879F-AD1DA087726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b="1" noProof="1">
                <a:latin typeface="Calibri" panose="020F0502020204030204" pitchFamily="34" charset="0"/>
                <a:cs typeface="Calibri" panose="020F0502020204030204" pitchFamily="34" charset="0"/>
              </a:rPr>
              <a:t>Саме «колективне несвідоме» для швейцарського психіатра є резервуаром, де зосереджені всі «архетипи».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5009F9-B014-4D7E-A8DE-2F50474D8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Юнг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порівнював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архетипи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з системою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кристалічних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осей, яка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перетворює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кристал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розчині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як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своєрідне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нематеріальне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поле, яке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розподіляє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частинки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матерії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 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психіці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такою «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субстанцією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» є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зовнішній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і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внутрішній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досвід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організований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за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вродженими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шаблонами. Таким чином, у чистому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вигляді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архетип не входить 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свідомість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він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завжди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пов'язаний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з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якимись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уявленнями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досвіду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і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свідомо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переробляється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 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Найближче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до самого архетипу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ці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образи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свідомості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(«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архетипні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образи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»)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перебувають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досвіді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снів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і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містичних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видінь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коли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свідома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обробка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відсутня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 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Це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заплутані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темні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образи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сприймаються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як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щось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жахливе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потойбічне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але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водночас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переживаються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як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щось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нескінченно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вище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людське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божественне</a:t>
            </a:r>
            <a:endParaRPr lang="ru-RU" sz="1700" noProof="1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47E8F3-5172-41E5-B03D-F68454301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7E34FA-0C58-408D-AA1F-21168D5CF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У роботах з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психології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релігії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Юнг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використовує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термін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«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нумінозний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» для характеристики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архетипних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образів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 Юнг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каже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про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це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: «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Поняття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Бога є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необхідною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психологічною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функцією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ірраціональною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за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своєю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природою: вона не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має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нічого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спільного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з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питанням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про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існування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Бога. 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Бо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на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це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останнє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питання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людський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інтелект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ніколи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не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зможе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відповісти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; 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меншою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мірою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ця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функція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може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служити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будь-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яким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доказом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існування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Бога. «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Уявлення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про Бога є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архетиповим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воно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неминуче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присутнє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в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психіці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кожної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людини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але з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цього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неможливо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зробити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висновок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про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існування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божества поза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нашою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душею</a:t>
            </a:r>
            <a:endParaRPr lang="ru-RU" noProof="1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FD50734-6C26-41F2-B8EC-F05061FC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ru-RU" noProof="1" dirty="0" smtClean="0"/>
              <a:pPr rtl="0"/>
              <a:t>3</a:t>
            </a:fld>
            <a:endParaRPr lang="ru-RU" noProof="1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610C77-456B-46B5-9440-9F566914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1"/>
              <a:t>2022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5A3475D-74AF-46E9-904E-09A955AB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4252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3E1EE-972C-490D-A0BE-895E9CAE8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152" y="576072"/>
            <a:ext cx="4389120" cy="1344168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b="0" dirty="0">
                <a:solidFill>
                  <a:srgbClr val="52556F"/>
                </a:solidFill>
                <a:latin typeface="PT Sans" panose="020B0503020203020204" pitchFamily="34" charset="-52"/>
              </a:rPr>
              <a:t>П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ро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існування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божества поза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нашою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душею</a:t>
            </a:r>
            <a:endParaRPr lang="ru-RU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Рисунок 10" descr="Фотография заката на пляже">
            <a:extLst>
              <a:ext uri="{FF2B5EF4-FFF2-40B4-BE49-F238E27FC236}">
                <a16:creationId xmlns:a16="http://schemas.microsoft.com/office/drawing/2014/main" id="{8F1C72BF-FAF6-4E89-B36D-E1CA3A77C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995" b="2995"/>
          <a:stretch/>
        </p:blipFill>
        <p:spPr>
          <a:xfrm>
            <a:off x="1673352" y="1572768"/>
            <a:ext cx="2743200" cy="1719072"/>
          </a:xfrm>
        </p:spPr>
      </p:pic>
      <p:pic>
        <p:nvPicPr>
          <p:cNvPr id="8" name="Рисунок 7" descr="Фотография волны">
            <a:extLst>
              <a:ext uri="{FF2B5EF4-FFF2-40B4-BE49-F238E27FC236}">
                <a16:creationId xmlns:a16="http://schemas.microsoft.com/office/drawing/2014/main" id="{54A933EE-05F4-47E0-B113-902DE3F8E3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995" b="2995"/>
          <a:stretch/>
        </p:blipFill>
        <p:spPr>
          <a:xfrm>
            <a:off x="1673352" y="3575304"/>
            <a:ext cx="2743200" cy="1719072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917F14E-EDCE-469B-AEC8-DACF0B59B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За Юнгом,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несвідоме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є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вмістилищем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втрачених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спогадів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також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апаратом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для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інтуїтивного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сприйняття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що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далеко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виходить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за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межі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можливостей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свідомого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мислення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 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Несвідоме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діє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не на шкоду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людині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а,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навпаки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виконує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захисну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функцію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і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водночас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сприяє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переходу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особистості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на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певний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етап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розвитку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 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Зображення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є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позачасовими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позапросторовими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і,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зрештою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,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передують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людській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 </a:t>
            </a:r>
            <a:r>
              <a:rPr lang="ru-RU" b="0" i="0" dirty="0" err="1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історії</a:t>
            </a:r>
            <a:r>
              <a:rPr lang="ru-RU" b="0" i="0" dirty="0">
                <a:solidFill>
                  <a:srgbClr val="52556F"/>
                </a:solidFill>
                <a:effectLst/>
                <a:latin typeface="PT Sans" panose="020B0503020203020204" pitchFamily="34" charset="-52"/>
              </a:rPr>
              <a:t>.</a:t>
            </a:r>
            <a:endParaRPr lang="ru-RU" noProof="1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49CF87-E65A-484B-9A85-0DE3D6C5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ru-RU" noProof="1" smtClean="0"/>
              <a:t>4</a:t>
            </a:fld>
            <a:endParaRPr lang="ru-RU" noProof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B6CACD-F378-40AC-8A5F-42691D65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1"/>
              <a:t>2022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6803C91-203A-4C85-BC76-B9440BE3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54709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A0C7D-16FA-4B97-B517-3ECFCDEC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/>
          <a:p>
            <a:pPr rtl="0"/>
            <a:r>
              <a:rPr lang="ru-RU" b="1" noProof="1">
                <a:latin typeface="Calibri" panose="020F0502020204030204" pitchFamily="34" charset="0"/>
                <a:cs typeface="Calibri" panose="020F0502020204030204" pitchFamily="34" charset="0"/>
              </a:rPr>
              <a:t>Дякую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0936D7-4AFC-4CF6-98CC-6A2DD4AC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/>
          <a:lstStyle/>
          <a:p>
            <a:pPr rtl="0"/>
            <a:r>
              <a:rPr lang="ru-RU" noProof="1"/>
              <a:t>Гоша Д О</a:t>
            </a:r>
          </a:p>
        </p:txBody>
      </p:sp>
      <p:pic>
        <p:nvPicPr>
          <p:cNvPr id="6" name="Рисунок 5" descr="Фотография трех серфингистов, бегущих в океан с досками">
            <a:extLst>
              <a:ext uri="{FF2B5EF4-FFF2-40B4-BE49-F238E27FC236}">
                <a16:creationId xmlns:a16="http://schemas.microsoft.com/office/drawing/2014/main" id="{A10C84DF-B0D7-4959-900F-6375E5D1B2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0" y="1883664"/>
            <a:ext cx="5614416" cy="4114800"/>
          </a:xfrm>
        </p:spPr>
      </p:pic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F5D32EC3-AB51-4BC4-B69A-67849B3FF0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ru-RU" noProof="1" smtClean="0"/>
              <a:pPr rtl="0"/>
              <a:t>5</a:t>
            </a:fld>
            <a:endParaRPr lang="ru-RU" noProof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207862-2AD0-4248-9DC0-317ADFF236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ru-RU" noProof="1"/>
              <a:t>2022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B39BA4-8FA7-4BAC-BAF6-3AC851CBB9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515920782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88_TF56081997_Win32" id="{C166CA27-3BFF-42D8-B8E7-B33972561784}" vid="{CA34D9F7-C801-4DC4-9A8F-29890B8BE16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Богемный дизайн</Template>
  <TotalTime>4</TotalTime>
  <Words>415</Words>
  <Application>Microsoft Office PowerPoint</Application>
  <PresentationFormat>Широкоэкранный</PresentationFormat>
  <Paragraphs>24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PT Sans</vt:lpstr>
      <vt:lpstr>BohemianVTI</vt:lpstr>
      <vt:lpstr>Колективне несвідоме та архетипи К. Юнга</vt:lpstr>
      <vt:lpstr>Введення</vt:lpstr>
      <vt:lpstr>Саме «колективне несвідоме» для швейцарського психіатра є резервуаром, де зосереджені всі «архетипи».</vt:lpstr>
      <vt:lpstr>Про існування божества поза нашою душею</vt:lpstr>
      <vt:lpstr>Дякую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Колективне несвідоме та архетипи К. Юнга</dc:title>
  <dc:creator>gosha dava</dc:creator>
  <cp:lastModifiedBy>gosha dava</cp:lastModifiedBy>
  <cp:revision>2</cp:revision>
  <dcterms:created xsi:type="dcterms:W3CDTF">2022-11-15T16:24:39Z</dcterms:created>
  <dcterms:modified xsi:type="dcterms:W3CDTF">2022-11-15T16:28:58Z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